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5448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91c5Z6YZJNLAxaRe9loMqn9yq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7"/>
    <p:restoredTop sz="94704"/>
  </p:normalViewPr>
  <p:slideViewPr>
    <p:cSldViewPr snapToGrid="0">
      <p:cViewPr varScale="1">
        <p:scale>
          <a:sx n="74" d="100"/>
          <a:sy n="74" d="100"/>
        </p:scale>
        <p:origin x="1096" y="74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44575" y="1143000"/>
            <a:ext cx="47688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1143000"/>
            <a:ext cx="47688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165860" y="3124624"/>
            <a:ext cx="13213080" cy="215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lvl="0" algn="ctr">
              <a:spcBef>
                <a:spcPts val="939"/>
              </a:spcBef>
              <a:spcAft>
                <a:spcPts val="0"/>
              </a:spcAft>
              <a:buClr>
                <a:srgbClr val="888888"/>
              </a:buClr>
              <a:buSzPts val="4694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821"/>
              </a:spcBef>
              <a:spcAft>
                <a:spcPts val="0"/>
              </a:spcAft>
              <a:buClr>
                <a:srgbClr val="888888"/>
              </a:buClr>
              <a:buSzPts val="4107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704"/>
              </a:spcBef>
              <a:spcAft>
                <a:spcPts val="0"/>
              </a:spcAft>
              <a:buClr>
                <a:srgbClr val="888888"/>
              </a:buClr>
              <a:buSzPts val="35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4453361" y="-1329160"/>
            <a:ext cx="6638079" cy="1399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34910607" y="11780520"/>
            <a:ext cx="34328947" cy="1399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6800426" y="-2080259"/>
            <a:ext cx="34328947" cy="41711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 sz="5867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rmAutofit/>
          </a:bodyPr>
          <a:lstStyle>
            <a:lvl1pPr marL="457200" lvl="0" indent="-228600" algn="l">
              <a:spcBef>
                <a:spcPts val="587"/>
              </a:spcBef>
              <a:spcAft>
                <a:spcPts val="0"/>
              </a:spcAft>
              <a:buClr>
                <a:srgbClr val="888888"/>
              </a:buClr>
              <a:buSzPts val="2934"/>
              <a:buNone/>
              <a:defRPr sz="2934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528"/>
              </a:spcBef>
              <a:spcAft>
                <a:spcPts val="0"/>
              </a:spcAft>
              <a:buClr>
                <a:srgbClr val="888888"/>
              </a:buClr>
              <a:buSzPts val="2640"/>
              <a:buNone/>
              <a:defRPr sz="264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2054"/>
              <a:buNone/>
              <a:defRPr sz="2054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2054"/>
              <a:buNone/>
              <a:defRPr sz="2054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2054"/>
              <a:buNone/>
              <a:defRPr sz="2054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2054"/>
              <a:buNone/>
              <a:defRPr sz="2054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2054"/>
              <a:buNone/>
              <a:defRPr sz="2054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2054"/>
              <a:buNone/>
              <a:defRPr sz="205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3108960" y="9387840"/>
            <a:ext cx="27851100" cy="26552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489394" algn="l">
              <a:spcBef>
                <a:spcPts val="821"/>
              </a:spcBef>
              <a:spcAft>
                <a:spcPts val="0"/>
              </a:spcAft>
              <a:buClr>
                <a:schemeClr val="dk1"/>
              </a:buClr>
              <a:buSzPts val="4107"/>
              <a:buChar char="•"/>
              <a:defRPr sz="4107"/>
            </a:lvl1pPr>
            <a:lvl2pPr marL="914400" lvl="1" indent="-452119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Char char="–"/>
              <a:defRPr sz="3520"/>
            </a:lvl2pPr>
            <a:lvl3pPr marL="1371600" lvl="2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•"/>
              <a:defRPr sz="2934"/>
            </a:lvl3pPr>
            <a:lvl4pPr marL="1828800" lvl="3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–"/>
              <a:defRPr sz="2640"/>
            </a:lvl4pPr>
            <a:lvl5pPr marL="2286000" lvl="4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»"/>
              <a:defRPr sz="2640"/>
            </a:lvl5pPr>
            <a:lvl6pPr marL="2743200" lvl="5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6pPr>
            <a:lvl7pPr marL="3200400" lvl="6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7pPr>
            <a:lvl8pPr marL="3657600" lvl="7" indent="-396240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8pPr>
            <a:lvl9pPr marL="4114800" lvl="8" indent="-396240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1219140" y="9387840"/>
            <a:ext cx="27851100" cy="26552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489394" algn="l">
              <a:spcBef>
                <a:spcPts val="821"/>
              </a:spcBef>
              <a:spcAft>
                <a:spcPts val="0"/>
              </a:spcAft>
              <a:buClr>
                <a:schemeClr val="dk1"/>
              </a:buClr>
              <a:buSzPts val="4107"/>
              <a:buChar char="•"/>
              <a:defRPr sz="4107"/>
            </a:lvl1pPr>
            <a:lvl2pPr marL="914400" lvl="1" indent="-452119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Char char="–"/>
              <a:defRPr sz="3520"/>
            </a:lvl2pPr>
            <a:lvl3pPr marL="1371600" lvl="2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•"/>
              <a:defRPr sz="2934"/>
            </a:lvl3pPr>
            <a:lvl4pPr marL="1828800" lvl="3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–"/>
              <a:defRPr sz="2640"/>
            </a:lvl4pPr>
            <a:lvl5pPr marL="2286000" lvl="4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»"/>
              <a:defRPr sz="2640"/>
            </a:lvl5pPr>
            <a:lvl6pPr marL="2743200" lvl="5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6pPr>
            <a:lvl7pPr marL="3200400" lvl="6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7pPr>
            <a:lvl8pPr marL="3657600" lvl="7" indent="-396240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8pPr>
            <a:lvl9pPr marL="4114800" lvl="8" indent="-396240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54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rmAutofit/>
          </a:bodyPr>
          <a:lstStyle>
            <a:lvl1pPr marL="457200" lvl="0" indent="-228600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None/>
              <a:defRPr sz="3520" b="1"/>
            </a:lvl1pPr>
            <a:lvl2pPr marL="914400" lvl="1" indent="-228600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None/>
              <a:defRPr sz="2934" b="1"/>
            </a:lvl2pPr>
            <a:lvl3pPr marL="1371600" lvl="2" indent="-228600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None/>
              <a:defRPr sz="2640" b="1"/>
            </a:lvl3pPr>
            <a:lvl4pPr marL="1828800" lvl="3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4pPr>
            <a:lvl5pPr marL="2286000" lvl="4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5pPr>
            <a:lvl6pPr marL="2743200" lvl="5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6pPr>
            <a:lvl7pPr marL="3200400" lvl="6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7pPr>
            <a:lvl8pPr marL="3657600" lvl="7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8pPr>
            <a:lvl9pPr marL="4114800" lvl="8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777240" y="3189817"/>
            <a:ext cx="6868320" cy="579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452119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Char char="•"/>
              <a:defRPr sz="3520"/>
            </a:lvl1pPr>
            <a:lvl2pPr marL="914400" lvl="1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–"/>
              <a:defRPr sz="2934"/>
            </a:lvl2pPr>
            <a:lvl3pPr marL="1371600" lvl="2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3pPr>
            <a:lvl4pPr marL="1828800" lvl="3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–"/>
              <a:defRPr sz="2347"/>
            </a:lvl4pPr>
            <a:lvl5pPr marL="2286000" lvl="4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»"/>
              <a:defRPr sz="2347"/>
            </a:lvl5pPr>
            <a:lvl6pPr marL="2743200" lvl="5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6pPr>
            <a:lvl7pPr marL="3200400" lvl="6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7pPr>
            <a:lvl8pPr marL="3657600" lvl="7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8pPr>
            <a:lvl9pPr marL="4114800" lvl="8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7896543" y="2251499"/>
            <a:ext cx="6871018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rmAutofit/>
          </a:bodyPr>
          <a:lstStyle>
            <a:lvl1pPr marL="457200" lvl="0" indent="-228600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None/>
              <a:defRPr sz="3520" b="1"/>
            </a:lvl1pPr>
            <a:lvl2pPr marL="914400" lvl="1" indent="-228600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None/>
              <a:defRPr sz="2934" b="1"/>
            </a:lvl2pPr>
            <a:lvl3pPr marL="1371600" lvl="2" indent="-228600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None/>
              <a:defRPr sz="2640" b="1"/>
            </a:lvl3pPr>
            <a:lvl4pPr marL="1828800" lvl="3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4pPr>
            <a:lvl5pPr marL="2286000" lvl="4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5pPr>
            <a:lvl6pPr marL="2743200" lvl="5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6pPr>
            <a:lvl7pPr marL="3200400" lvl="6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7pPr>
            <a:lvl8pPr marL="3657600" lvl="7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8pPr>
            <a:lvl9pPr marL="4114800" lvl="8" indent="-228600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7896543" y="3189817"/>
            <a:ext cx="6871018" cy="579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452119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Char char="•"/>
              <a:defRPr sz="3520"/>
            </a:lvl1pPr>
            <a:lvl2pPr marL="914400" lvl="1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–"/>
              <a:defRPr sz="2934"/>
            </a:lvl2pPr>
            <a:lvl3pPr marL="1371600" lvl="2" indent="-396239" algn="l"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•"/>
              <a:defRPr sz="2640"/>
            </a:lvl3pPr>
            <a:lvl4pPr marL="1828800" lvl="3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–"/>
              <a:defRPr sz="2347"/>
            </a:lvl4pPr>
            <a:lvl5pPr marL="2286000" lvl="4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»"/>
              <a:defRPr sz="2347"/>
            </a:lvl5pPr>
            <a:lvl6pPr marL="2743200" lvl="5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6pPr>
            <a:lvl7pPr marL="3200400" lvl="6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7pPr>
            <a:lvl8pPr marL="3657600" lvl="7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8pPr>
            <a:lvl9pPr marL="4114800" lvl="8" indent="-377634" algn="l">
              <a:spcBef>
                <a:spcPts val="469"/>
              </a:spcBef>
              <a:spcAft>
                <a:spcPts val="0"/>
              </a:spcAft>
              <a:buClr>
                <a:schemeClr val="dk1"/>
              </a:buClr>
              <a:buSzPts val="2347"/>
              <a:buChar char="•"/>
              <a:defRPr sz="2347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34"/>
              <a:buFont typeface="Calibri"/>
              <a:buNone/>
              <a:defRPr sz="2934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6077585" y="400474"/>
            <a:ext cx="8689975" cy="8584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526669" algn="l">
              <a:spcBef>
                <a:spcPts val="939"/>
              </a:spcBef>
              <a:spcAft>
                <a:spcPts val="0"/>
              </a:spcAft>
              <a:buClr>
                <a:schemeClr val="dk1"/>
              </a:buClr>
              <a:buSzPts val="4694"/>
              <a:buChar char="•"/>
              <a:defRPr sz="4694"/>
            </a:lvl1pPr>
            <a:lvl2pPr marL="914400" lvl="1" indent="-489394" algn="l">
              <a:spcBef>
                <a:spcPts val="821"/>
              </a:spcBef>
              <a:spcAft>
                <a:spcPts val="0"/>
              </a:spcAft>
              <a:buClr>
                <a:schemeClr val="dk1"/>
              </a:buClr>
              <a:buSzPts val="4107"/>
              <a:buChar char="–"/>
              <a:defRPr sz="4107"/>
            </a:lvl2pPr>
            <a:lvl3pPr marL="1371600" lvl="2" indent="-452119" algn="l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Char char="•"/>
              <a:defRPr sz="3520"/>
            </a:lvl3pPr>
            <a:lvl4pPr marL="1828800" lvl="3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–"/>
              <a:defRPr sz="2934"/>
            </a:lvl4pPr>
            <a:lvl5pPr marL="2286000" lvl="4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»"/>
              <a:defRPr sz="2934"/>
            </a:lvl5pPr>
            <a:lvl6pPr marL="2743200" lvl="5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•"/>
              <a:defRPr sz="2934"/>
            </a:lvl6pPr>
            <a:lvl7pPr marL="3200400" lvl="6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•"/>
              <a:defRPr sz="2934"/>
            </a:lvl7pPr>
            <a:lvl8pPr marL="3657600" lvl="7" indent="-414908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•"/>
              <a:defRPr sz="2934"/>
            </a:lvl8pPr>
            <a:lvl9pPr marL="4114800" lvl="8" indent="-414909" algn="l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Char char="•"/>
              <a:defRPr sz="2934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777241" y="2104814"/>
            <a:ext cx="5114132" cy="688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228600" algn="l"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2054"/>
              <a:buNone/>
              <a:defRPr sz="2054"/>
            </a:lvl1pPr>
            <a:lvl2pPr marL="914400" lvl="1" indent="-228600" algn="l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  <a:defRPr sz="1760"/>
            </a:lvl2pPr>
            <a:lvl3pPr marL="1371600" lvl="2" indent="-228600" algn="l">
              <a:spcBef>
                <a:spcPts val="29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3pPr>
            <a:lvl4pPr marL="1828800" lvl="3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4pPr>
            <a:lvl5pPr marL="2286000" lvl="4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5pPr>
            <a:lvl6pPr marL="2743200" lvl="5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6pPr>
            <a:lvl7pPr marL="3200400" lvl="6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7pPr>
            <a:lvl8pPr marL="3657600" lvl="7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8pPr>
            <a:lvl9pPr marL="4114800" lvl="8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34"/>
              <a:buFont typeface="Calibri"/>
              <a:buNone/>
              <a:defRPr sz="2934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3046890" y="898737"/>
            <a:ext cx="9326880" cy="603504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046890" y="7872096"/>
            <a:ext cx="9326880" cy="118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lvl="0" indent="-228600" algn="l"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2054"/>
              <a:buNone/>
              <a:defRPr sz="2054"/>
            </a:lvl1pPr>
            <a:lvl2pPr marL="914400" lvl="1" indent="-228600" algn="l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  <a:defRPr sz="1760"/>
            </a:lvl2pPr>
            <a:lvl3pPr marL="1371600" lvl="2" indent="-228600" algn="l">
              <a:spcBef>
                <a:spcPts val="29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3pPr>
            <a:lvl4pPr marL="1828800" lvl="3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4pPr>
            <a:lvl5pPr marL="2286000" lvl="4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5pPr>
            <a:lvl6pPr marL="2743200" lvl="5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6pPr>
            <a:lvl7pPr marL="3200400" lvl="6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7pPr>
            <a:lvl8pPr marL="3657600" lvl="7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8pPr>
            <a:lvl9pPr marL="4114800" lvl="8" indent="-228600" algn="l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ts val="1320"/>
              <a:buNone/>
              <a:defRPr sz="132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54"/>
              <a:buFont typeface="Calibri"/>
              <a:buNone/>
              <a:defRPr sz="6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rmAutofit/>
          </a:bodyPr>
          <a:lstStyle>
            <a:lvl1pPr marL="457200" marR="0" lvl="0" indent="-526669" algn="l" rtl="0">
              <a:spcBef>
                <a:spcPts val="939"/>
              </a:spcBef>
              <a:spcAft>
                <a:spcPts val="0"/>
              </a:spcAft>
              <a:buClr>
                <a:schemeClr val="dk1"/>
              </a:buClr>
              <a:buSzPts val="4694"/>
              <a:buFont typeface="Arial"/>
              <a:buChar char="•"/>
              <a:defRPr sz="46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89394" algn="l" rtl="0">
              <a:spcBef>
                <a:spcPts val="821"/>
              </a:spcBef>
              <a:spcAft>
                <a:spcPts val="0"/>
              </a:spcAft>
              <a:buClr>
                <a:schemeClr val="dk1"/>
              </a:buClr>
              <a:buSzPts val="4107"/>
              <a:buFont typeface="Arial"/>
              <a:buChar char="–"/>
              <a:defRPr sz="410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52119" algn="l" rtl="0">
              <a:spcBef>
                <a:spcPts val="704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Char char="•"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14908" algn="l" rtl="0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Font typeface="Arial"/>
              <a:buChar char="–"/>
              <a:defRPr sz="29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14908" algn="l" rtl="0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Font typeface="Arial"/>
              <a:buChar char="»"/>
              <a:defRPr sz="29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14908" algn="l" rtl="0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Font typeface="Arial"/>
              <a:buChar char="•"/>
              <a:defRPr sz="29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14908" algn="l" rtl="0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Font typeface="Arial"/>
              <a:buChar char="•"/>
              <a:defRPr sz="29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14908" algn="l" rtl="0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Font typeface="Arial"/>
              <a:buChar char="•"/>
              <a:defRPr sz="29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14909" algn="l" rtl="0">
              <a:spcBef>
                <a:spcPts val="587"/>
              </a:spcBef>
              <a:spcAft>
                <a:spcPts val="0"/>
              </a:spcAft>
              <a:buClr>
                <a:schemeClr val="dk1"/>
              </a:buClr>
              <a:buSzPts val="2934"/>
              <a:buFont typeface="Arial"/>
              <a:buChar char="•"/>
              <a:defRPr sz="29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6411121" y="2241531"/>
            <a:ext cx="8972700" cy="5766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2">
              <a:lumMod val="75000"/>
            </a:schemeClr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8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90" name="Google Shape;90;p1" descr="UMBC-vertical-logo-CMYK.ep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339393" y="299157"/>
            <a:ext cx="891624" cy="137458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788583" y="861484"/>
            <a:ext cx="184731" cy="254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647772" y="223479"/>
            <a:ext cx="13914765" cy="1143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ts val="4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Generational Differences </a:t>
            </a:r>
          </a:p>
          <a:p>
            <a:pPr marL="0" marR="0" lvl="0" indent="0" algn="ctr" rtl="0">
              <a:lnSpc>
                <a:spcPts val="4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Tornado Warning Reception</a:t>
            </a:r>
            <a:endParaRPr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1646159" y="1261062"/>
            <a:ext cx="12056100" cy="8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525" tIns="16750" rIns="33525" bIns="167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94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Rhonda Plofkin</a:t>
            </a:r>
            <a:r>
              <a:rPr lang="en-US" sz="2494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494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Makenzie Krocak</a:t>
            </a:r>
            <a:r>
              <a:rPr lang="en-US" sz="2494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2,3</a:t>
            </a:r>
            <a:r>
              <a:rPr lang="en-US" sz="2494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Kodi Berry</a:t>
            </a:r>
            <a:r>
              <a:rPr lang="en-US" sz="2494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494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Belay Demoz</a:t>
            </a:r>
            <a:r>
              <a:rPr lang="en-US" sz="2494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494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Jeffrey Halverson</a:t>
            </a:r>
            <a:r>
              <a:rPr lang="en-US" sz="2494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249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22222"/>
                </a:solidFill>
              </a:rPr>
              <a:t>NCAS-M (Cohort 5)</a:t>
            </a:r>
            <a:r>
              <a:rPr lang="en-US" baseline="30000" dirty="0">
                <a:solidFill>
                  <a:srgbClr val="222222"/>
                </a:solidFill>
              </a:rPr>
              <a:t>1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i="0" dirty="0">
                <a:solidFill>
                  <a:srgbClr val="222222"/>
                </a:solidFill>
              </a:rPr>
              <a:t>OU Instit</a:t>
            </a:r>
            <a:r>
              <a:rPr lang="en-US" dirty="0">
                <a:solidFill>
                  <a:srgbClr val="222222"/>
                </a:solidFill>
              </a:rPr>
              <a:t>ute for Public Policy Research &amp; Analysis</a:t>
            </a:r>
            <a:r>
              <a:rPr lang="en-US" baseline="30000" dirty="0">
                <a:solidFill>
                  <a:srgbClr val="222222"/>
                </a:solidFill>
              </a:rPr>
              <a:t>2</a:t>
            </a:r>
            <a:r>
              <a:rPr lang="en-US" dirty="0">
                <a:solidFill>
                  <a:srgbClr val="222222"/>
                </a:solidFill>
              </a:rPr>
              <a:t>, OU </a:t>
            </a:r>
            <a:r>
              <a:rPr lang="en-US" i="0" dirty="0">
                <a:solidFill>
                  <a:srgbClr val="222222"/>
                </a:solidFill>
              </a:rPr>
              <a:t>CIWRO</a:t>
            </a:r>
            <a:r>
              <a:rPr lang="en-US" dirty="0">
                <a:solidFill>
                  <a:srgbClr val="222222"/>
                </a:solidFill>
              </a:rPr>
              <a:t> &amp; </a:t>
            </a:r>
            <a:r>
              <a:rPr lang="en-US" i="0" dirty="0">
                <a:solidFill>
                  <a:srgbClr val="222222"/>
                </a:solidFill>
              </a:rPr>
              <a:t>NOAA</a:t>
            </a:r>
            <a:r>
              <a:rPr lang="en-US" dirty="0">
                <a:solidFill>
                  <a:srgbClr val="222222"/>
                </a:solidFill>
              </a:rPr>
              <a:t>/</a:t>
            </a:r>
            <a:r>
              <a:rPr lang="en-US" i="0" dirty="0">
                <a:solidFill>
                  <a:srgbClr val="222222"/>
                </a:solidFill>
              </a:rPr>
              <a:t>NWS/</a:t>
            </a:r>
            <a:r>
              <a:rPr lang="en-US" dirty="0">
                <a:solidFill>
                  <a:srgbClr val="222222"/>
                </a:solidFill>
              </a:rPr>
              <a:t>SPC</a:t>
            </a:r>
            <a:r>
              <a:rPr lang="en-US" baseline="30000" dirty="0">
                <a:solidFill>
                  <a:srgbClr val="222222"/>
                </a:solidFill>
              </a:rPr>
              <a:t>3</a:t>
            </a:r>
            <a:r>
              <a:rPr lang="en-US" dirty="0">
                <a:solidFill>
                  <a:srgbClr val="222222"/>
                </a:solidFill>
              </a:rPr>
              <a:t>,</a:t>
            </a:r>
            <a:r>
              <a:rPr lang="en-US" i="0" dirty="0">
                <a:solidFill>
                  <a:srgbClr val="222222"/>
                </a:solidFill>
              </a:rPr>
              <a:t> </a:t>
            </a:r>
            <a:endParaRPr i="0" dirty="0">
              <a:solidFill>
                <a:srgbClr val="222222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dirty="0">
                <a:solidFill>
                  <a:srgbClr val="000000"/>
                </a:solidFill>
              </a:rPr>
              <a:t>NOAA/</a:t>
            </a:r>
            <a:r>
              <a:rPr lang="en-US" dirty="0"/>
              <a:t>OAR/NSSL</a:t>
            </a:r>
            <a:r>
              <a:rPr lang="en-US" baseline="30000" dirty="0"/>
              <a:t>4</a:t>
            </a:r>
            <a:r>
              <a:rPr lang="en-US" dirty="0"/>
              <a:t>,</a:t>
            </a:r>
            <a:r>
              <a:rPr lang="en-US" i="0" dirty="0">
                <a:solidFill>
                  <a:srgbClr val="333333"/>
                </a:solidFill>
              </a:rPr>
              <a:t> UMBC/Physics</a:t>
            </a:r>
            <a:r>
              <a:rPr lang="en-US" baseline="30000" dirty="0">
                <a:solidFill>
                  <a:srgbClr val="333333"/>
                </a:solidFill>
              </a:rPr>
              <a:t>5</a:t>
            </a:r>
            <a:r>
              <a:rPr lang="en-US" dirty="0">
                <a:solidFill>
                  <a:srgbClr val="333333"/>
                </a:solidFill>
              </a:rPr>
              <a:t>,</a:t>
            </a:r>
            <a:r>
              <a:rPr lang="en-US" i="0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Dept. Geography &amp; Environmental Systems</a:t>
            </a:r>
            <a:r>
              <a:rPr lang="en-US" baseline="30000" dirty="0">
                <a:solidFill>
                  <a:srgbClr val="333333"/>
                </a:solidFill>
              </a:rPr>
              <a:t>6</a:t>
            </a:r>
            <a:endParaRPr dirty="0">
              <a:solidFill>
                <a:srgbClr val="333333"/>
              </a:solidFill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35783" y="2922300"/>
            <a:ext cx="9409017" cy="3975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001" y="174189"/>
            <a:ext cx="1565158" cy="124244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>
            <a:off x="6411046" y="8547356"/>
            <a:ext cx="8972700" cy="5766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2">
              <a:lumMod val="75000"/>
            </a:schemeClr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8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Additional</a:t>
            </a:r>
            <a:r>
              <a:rPr lang="en-US" sz="288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59426" y="3740305"/>
            <a:ext cx="5901900" cy="556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2">
              <a:lumMod val="75000"/>
            </a:schemeClr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880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Extreme Weather and Society Survey</a:t>
            </a:r>
            <a:endParaRPr sz="288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9426" y="8118103"/>
            <a:ext cx="5901900" cy="556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2">
              <a:lumMod val="75000"/>
            </a:schemeClr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80" dirty="0">
                <a:solidFill>
                  <a:schemeClr val="bg1"/>
                </a:solidFill>
                <a:latin typeface="Calibri"/>
                <a:cs typeface="Calibri"/>
                <a:sym typeface="Calibri"/>
              </a:rPr>
              <a:t>Methods</a:t>
            </a:r>
            <a:endParaRPr sz="288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05371" y="4341756"/>
            <a:ext cx="55959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Administered annually beginning in 2017</a:t>
            </a:r>
            <a:endParaRPr sz="1600"/>
          </a:p>
          <a:p>
            <a:pPr marL="28575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Survey administered by OU’s Institute for Public Policy Research &amp; Analysis through Qualtrics</a:t>
            </a:r>
            <a:endParaRPr sz="1600"/>
          </a:p>
          <a:p>
            <a:pPr marL="28575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Survey questions include baseline and experimental questions</a:t>
            </a:r>
            <a:endParaRPr sz="1600"/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1321" y="5707118"/>
            <a:ext cx="4497157" cy="2306749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/>
          <p:nvPr/>
        </p:nvSpPr>
        <p:spPr>
          <a:xfrm>
            <a:off x="954688" y="8847357"/>
            <a:ext cx="1688100" cy="9591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2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Extreme Weather &amp; </a:t>
            </a:r>
            <a:r>
              <a:rPr lang="en-US" sz="1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Society Survey question grouped by age &amp; survey year</a:t>
            </a:r>
            <a:endParaRPr sz="1200"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Ripberger</a:t>
            </a:r>
            <a:r>
              <a:rPr lang="en-US" sz="1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et al. 2020) </a:t>
            </a:r>
            <a:endParaRPr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2" name="Google Shape;102;p1"/>
          <p:cNvCxnSpPr/>
          <p:nvPr/>
        </p:nvCxnSpPr>
        <p:spPr>
          <a:xfrm>
            <a:off x="2698714" y="9344510"/>
            <a:ext cx="853800" cy="0"/>
          </a:xfrm>
          <a:prstGeom prst="straightConnector1">
            <a:avLst/>
          </a:prstGeom>
          <a:noFill/>
          <a:ln w="825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03" name="Google Shape;103;p1"/>
          <p:cNvSpPr/>
          <p:nvPr/>
        </p:nvSpPr>
        <p:spPr>
          <a:xfrm>
            <a:off x="3552361" y="8864936"/>
            <a:ext cx="1878300" cy="9591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Data Analysis for Trends</a:t>
            </a:r>
            <a:endParaRPr sz="1200" dirty="0">
              <a:solidFill>
                <a:schemeClr val="bg1"/>
              </a:solidFill>
            </a:endParaRPr>
          </a:p>
          <a:p>
            <a:pPr marL="2095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Sources by age group</a:t>
            </a:r>
            <a:endParaRPr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95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Age groups through time</a:t>
            </a:r>
            <a:endParaRPr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6348796" y="6897606"/>
            <a:ext cx="9035100" cy="18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33789" marR="0" lvl="0" indent="-233789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Arial"/>
              <a:buChar char="•"/>
            </a:pPr>
            <a:r>
              <a:rPr lang="en-US" sz="16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Internet &amp; social media sources decreases as age increases</a:t>
            </a:r>
            <a:endParaRPr dirty="0"/>
          </a:p>
          <a:p>
            <a:pPr marL="233789" marR="0" lvl="0" indent="-233789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Arial"/>
              <a:buChar char="•"/>
            </a:pPr>
            <a:r>
              <a:rPr lang="en-US" sz="16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TV sources increase as age increases</a:t>
            </a:r>
            <a:endParaRPr dirty="0"/>
          </a:p>
          <a:p>
            <a:pPr marL="233789" marR="0" lvl="0" indent="-233789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Arial"/>
              <a:buChar char="•"/>
            </a:pPr>
            <a:r>
              <a:rPr lang="en-US" sz="16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Decreasing trend in Respondents over 50 years old in broadband radio sources</a:t>
            </a:r>
            <a:endParaRPr dirty="0"/>
          </a:p>
          <a:p>
            <a:pPr marL="233789" marR="0" lvl="0" indent="-233789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Arial"/>
              <a:buChar char="•"/>
            </a:pPr>
            <a:r>
              <a:rPr lang="en-US" sz="16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2018 is anomalous with all ages reporting an increase of warning sources from TV</a:t>
            </a:r>
            <a:endParaRPr dirty="0"/>
          </a:p>
          <a:p>
            <a:pPr marL="233789" marR="0" lvl="0" indent="-233789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600"/>
              <a:buFont typeface="Arial"/>
              <a:buChar char="•"/>
            </a:pPr>
            <a:r>
              <a:rPr lang="en-US" sz="16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2020 is anomalous in the age group 30-49 reporting warning sources from broadband radio, internet, social medial &amp; weather radio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05493" y="2832622"/>
            <a:ext cx="5595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study analyzed how respondents from different generations answered questions about tornado warning sources from the Extreme Weather and Society Survey.</a:t>
            </a:r>
            <a:endParaRPr dirty="0"/>
          </a:p>
        </p:txBody>
      </p:sp>
      <p:sp>
        <p:nvSpPr>
          <p:cNvPr id="106" name="Google Shape;106;p1"/>
          <p:cNvSpPr/>
          <p:nvPr/>
        </p:nvSpPr>
        <p:spPr>
          <a:xfrm>
            <a:off x="259688" y="2251654"/>
            <a:ext cx="5901900" cy="556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2">
              <a:lumMod val="75000"/>
            </a:schemeClr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8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7081274" y="9439330"/>
            <a:ext cx="18783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Link to Survey Data: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850552-0AD0-C2D6-6998-38A04FFAE1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2375" y="9245785"/>
            <a:ext cx="578288" cy="7496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647E2C-5BCB-0F6F-3220-45B9CB9FCD29}"/>
              </a:ext>
            </a:extLst>
          </p:cNvPr>
          <p:cNvSpPr txBox="1"/>
          <p:nvPr/>
        </p:nvSpPr>
        <p:spPr>
          <a:xfrm>
            <a:off x="10347110" y="9485482"/>
            <a:ext cx="1781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Contact Rhonda: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588F10-02C0-68E6-63CD-A80D068E5B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12128367" y="9245787"/>
            <a:ext cx="578286" cy="749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219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Trado</dc:creator>
  <cp:lastModifiedBy>Rhonda Plofkin</cp:lastModifiedBy>
  <cp:revision>6</cp:revision>
  <dcterms:created xsi:type="dcterms:W3CDTF">2020-07-01T19:30:50Z</dcterms:created>
  <dcterms:modified xsi:type="dcterms:W3CDTF">2022-12-16T19:42:28Z</dcterms:modified>
</cp:coreProperties>
</file>